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18765B-5A47-4888-81E5-F6298F817500}"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E5B246-A6FE-4BB6-851A-EE02E2433B3D}" type="slidenum">
              <a:rPr lang="en-US" smtClean="0"/>
              <a:t>‹#›</a:t>
            </a:fld>
            <a:endParaRPr lang="en-US"/>
          </a:p>
        </p:txBody>
      </p:sp>
    </p:spTree>
    <p:extLst>
      <p:ext uri="{BB962C8B-B14F-4D97-AF65-F5344CB8AC3E}">
        <p14:creationId xmlns:p14="http://schemas.microsoft.com/office/powerpoint/2010/main" val="359308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Bubonic plague which is considered to be the cause of the black death began in Mongolia where trade was and wealth had made the empire influential in Asia. </a:t>
            </a:r>
            <a:r>
              <a:rPr lang="en-US" sz="1800" dirty="0">
                <a:effectLst/>
                <a:latin typeface="Times New Roman" panose="02020603050405020304" pitchFamily="18" charset="0"/>
                <a:ea typeface="Calibri" panose="020F0502020204030204" pitchFamily="34" charset="0"/>
              </a:rPr>
              <a:t>Many populations in Europe and America lost their lives, and the futures they were all hoping for were not guaranteed. Violence befell from Italy, England, and china and other parts of the world an agent of death rises that is seen to wipe the entire population.</a:t>
            </a:r>
            <a:endParaRPr lang="en-US" dirty="0"/>
          </a:p>
        </p:txBody>
      </p:sp>
      <p:sp>
        <p:nvSpPr>
          <p:cNvPr id="4" name="Slide Number Placeholder 3"/>
          <p:cNvSpPr>
            <a:spLocks noGrp="1"/>
          </p:cNvSpPr>
          <p:nvPr>
            <p:ph type="sldNum" sz="quarter" idx="5"/>
          </p:nvPr>
        </p:nvSpPr>
        <p:spPr/>
        <p:txBody>
          <a:bodyPr/>
          <a:lstStyle/>
          <a:p>
            <a:fld id="{FDE5B246-A6FE-4BB6-851A-EE02E2433B3D}" type="slidenum">
              <a:rPr lang="en-US" smtClean="0"/>
              <a:t>2</a:t>
            </a:fld>
            <a:endParaRPr lang="en-US"/>
          </a:p>
        </p:txBody>
      </p:sp>
    </p:spTree>
    <p:extLst>
      <p:ext uri="{BB962C8B-B14F-4D97-AF65-F5344CB8AC3E}">
        <p14:creationId xmlns:p14="http://schemas.microsoft.com/office/powerpoint/2010/main" val="3928541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politics did not stop controlling the world pattern. The existing conflict between king Edward of England and Phillip of France continued to widen even after the strong England army had defeated the French. Amid these conditions, the reality of God's intention to wipe the entire population was evident. Before the plague, there were changes in the climate patterns as temperatures increased unusually, probably due to the increased industrialization in almost all of Europe's trends that emitted gases polluting the environment. </a:t>
            </a:r>
            <a:r>
              <a:rPr lang="en-US" sz="1800" dirty="0">
                <a:effectLst/>
                <a:latin typeface="Times New Roman" panose="02020603050405020304" pitchFamily="18" charset="0"/>
                <a:ea typeface="Calibri" panose="020F0502020204030204" pitchFamily="34" charset="0"/>
              </a:rPr>
              <a:t>Trade improved, leading to social stratification, with wealthy merchants and royal families seeming to be masters upon the poor class.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E5B246-A6FE-4BB6-851A-EE02E2433B3D}" type="slidenum">
              <a:rPr lang="en-US" smtClean="0"/>
              <a:t>3</a:t>
            </a:fld>
            <a:endParaRPr lang="en-US"/>
          </a:p>
        </p:txBody>
      </p:sp>
    </p:spTree>
    <p:extLst>
      <p:ext uri="{BB962C8B-B14F-4D97-AF65-F5344CB8AC3E}">
        <p14:creationId xmlns:p14="http://schemas.microsoft.com/office/powerpoint/2010/main" val="221201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Crops failed due to these conditions, and famine followed, golden ages seems to collapse as nations kept to rise against each other. . The growth of industries was added to many factors, including the cheap labor the nations obtained from slaves they got from Africa and their colonies. . The black death began in Mongolia, and in a way n which it spread remains a mystery, the plague reached Europe and other parts of the world. Religion becomes the resort during this crisis.</a:t>
            </a:r>
            <a:endParaRPr lang="en-US" dirty="0"/>
          </a:p>
        </p:txBody>
      </p:sp>
      <p:sp>
        <p:nvSpPr>
          <p:cNvPr id="4" name="Slide Number Placeholder 3"/>
          <p:cNvSpPr>
            <a:spLocks noGrp="1"/>
          </p:cNvSpPr>
          <p:nvPr>
            <p:ph type="sldNum" sz="quarter" idx="5"/>
          </p:nvPr>
        </p:nvSpPr>
        <p:spPr/>
        <p:txBody>
          <a:bodyPr/>
          <a:lstStyle/>
          <a:p>
            <a:fld id="{FDE5B246-A6FE-4BB6-851A-EE02E2433B3D}" type="slidenum">
              <a:rPr lang="en-US" smtClean="0"/>
              <a:t>4</a:t>
            </a:fld>
            <a:endParaRPr lang="en-US"/>
          </a:p>
        </p:txBody>
      </p:sp>
    </p:spTree>
    <p:extLst>
      <p:ext uri="{BB962C8B-B14F-4D97-AF65-F5344CB8AC3E}">
        <p14:creationId xmlns:p14="http://schemas.microsoft.com/office/powerpoint/2010/main" val="1336821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capitalist globalization is not biologically sustainable because of the globalization way of life that has made the environment prone to pandemics. It has led to wealth accumulation by system individuals regardless of the wellness of other populations, the environment, or animals living. It has led to drug monopolies that would not mind investing wealth gains at the expense of life other humans.</a:t>
            </a:r>
            <a:endParaRPr lang="en-US" dirty="0"/>
          </a:p>
        </p:txBody>
      </p:sp>
      <p:sp>
        <p:nvSpPr>
          <p:cNvPr id="4" name="Slide Number Placeholder 3"/>
          <p:cNvSpPr>
            <a:spLocks noGrp="1"/>
          </p:cNvSpPr>
          <p:nvPr>
            <p:ph type="sldNum" sz="quarter" idx="5"/>
          </p:nvPr>
        </p:nvSpPr>
        <p:spPr/>
        <p:txBody>
          <a:bodyPr/>
          <a:lstStyle/>
          <a:p>
            <a:fld id="{FDE5B246-A6FE-4BB6-851A-EE02E2433B3D}" type="slidenum">
              <a:rPr lang="en-US" smtClean="0"/>
              <a:t>5</a:t>
            </a:fld>
            <a:endParaRPr lang="en-US"/>
          </a:p>
        </p:txBody>
      </p:sp>
    </p:spTree>
    <p:extLst>
      <p:ext uri="{BB962C8B-B14F-4D97-AF65-F5344CB8AC3E}">
        <p14:creationId xmlns:p14="http://schemas.microsoft.com/office/powerpoint/2010/main" val="3530460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The plague originated from Mongolia, an empire whose dominance in Asia had grown at a very high rate. Ambitions and nationalism led them to conquer more and cities so that they could control the most significant part of the trade routes.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plague of coronavirus has spread due to the globalization that facilitated the movement of the virus from Wuhan China to other parts of the world. With modern technology today it will be even easier for the virus to spread across the world.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DE5B246-A6FE-4BB6-851A-EE02E2433B3D}" type="slidenum">
              <a:rPr lang="en-US" smtClean="0"/>
              <a:t>6</a:t>
            </a:fld>
            <a:endParaRPr lang="en-US"/>
          </a:p>
        </p:txBody>
      </p:sp>
    </p:spTree>
    <p:extLst>
      <p:ext uri="{BB962C8B-B14F-4D97-AF65-F5344CB8AC3E}">
        <p14:creationId xmlns:p14="http://schemas.microsoft.com/office/powerpoint/2010/main" val="1491995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0B4BC8-BC35-4606-80E3-C4A7FE3F9DB8}" type="datetimeFigureOut">
              <a:rPr lang="en-US" smtClean="0"/>
              <a:t>6/26/2020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76BCDC98-BC4B-449D-A6B9-E597C2A2BBB4}"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333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0B4BC8-BC35-4606-80E3-C4A7FE3F9DB8}"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CDC98-BC4B-449D-A6B9-E597C2A2BBB4}"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446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0B4BC8-BC35-4606-80E3-C4A7FE3F9DB8}"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CDC98-BC4B-449D-A6B9-E597C2A2BBB4}"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109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0B4BC8-BC35-4606-80E3-C4A7FE3F9DB8}" type="datetimeFigureOut">
              <a:rPr lang="en-US" smtClean="0"/>
              <a:t>6/26/2020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BCDC98-BC4B-449D-A6B9-E597C2A2BBB4}"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49268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0B4BC8-BC35-4606-80E3-C4A7FE3F9DB8}" type="datetimeFigureOut">
              <a:rPr lang="en-US" smtClean="0"/>
              <a:t>6/26/2020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BCDC98-BC4B-449D-A6B9-E597C2A2BBB4}"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79126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0B4BC8-BC35-4606-80E3-C4A7FE3F9DB8}" type="datetimeFigureOut">
              <a:rPr lang="en-US" smtClean="0"/>
              <a:t>6/26/2020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BCDC98-BC4B-449D-A6B9-E597C2A2BBB4}"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0183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B4BC8-BC35-4606-80E3-C4A7FE3F9DB8}" type="datetimeFigureOut">
              <a:rPr lang="en-US" smtClean="0"/>
              <a:t>6/26/2020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BCDC98-BC4B-449D-A6B9-E597C2A2BBB4}" type="slidenum">
              <a:rPr lang="en-US" smtClean="0"/>
              <a:t>‹#›</a:t>
            </a:fld>
            <a:endParaRPr lang="en-US"/>
          </a:p>
        </p:txBody>
      </p:sp>
    </p:spTree>
    <p:extLst>
      <p:ext uri="{BB962C8B-B14F-4D97-AF65-F5344CB8AC3E}">
        <p14:creationId xmlns:p14="http://schemas.microsoft.com/office/powerpoint/2010/main" val="374511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0B4BC8-BC35-4606-80E3-C4A7FE3F9DB8}" type="datetimeFigureOut">
              <a:rPr lang="en-US" smtClean="0"/>
              <a:t>6/26/2020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BCDC98-BC4B-449D-A6B9-E597C2A2BBB4}"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6031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60B4BC8-BC35-4606-80E3-C4A7FE3F9DB8}" type="datetimeFigureOut">
              <a:rPr lang="en-US" smtClean="0"/>
              <a:t>6/26/2020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76BCDC98-BC4B-449D-A6B9-E597C2A2BBB4}"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443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0B4BC8-BC35-4606-80E3-C4A7FE3F9DB8}"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CDC98-BC4B-449D-A6B9-E597C2A2BBB4}"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65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0B4BC8-BC35-4606-80E3-C4A7FE3F9DB8}"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CDC98-BC4B-449D-A6B9-E597C2A2BBB4}"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2140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60B4BC8-BC35-4606-80E3-C4A7FE3F9DB8}" type="datetimeFigureOut">
              <a:rPr lang="en-US" smtClean="0"/>
              <a:t>6/26/2020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6BCDC98-BC4B-449D-A6B9-E597C2A2BBB4}"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94919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ronline.org/2020/04/07/mike-davis-on-pandemics-super-capitalism-and-the-struggles-of-tomorrow/" TargetMode="External"/><Relationship Id="rId2" Type="http://schemas.openxmlformats.org/officeDocument/2006/relationships/hyperlink" Target="https://www.thesun.co.uk/wp-content/uploads/2020/04/ac-graphic-map-coronavirus-spread-in-europe-1-APRIL-1730.jpg" TargetMode="External"/><Relationship Id="rId1" Type="http://schemas.openxmlformats.org/officeDocument/2006/relationships/slideLayout" Target="../slideLayouts/slideLayout2.xml"/><Relationship Id="rId6" Type="http://schemas.openxmlformats.org/officeDocument/2006/relationships/hyperlink" Target="https://youtu.be/q1-xhoJQLHU" TargetMode="External"/><Relationship Id="rId5" Type="http://schemas.openxmlformats.org/officeDocument/2006/relationships/hyperlink" Target="https://youtu.be/Yb1CcvqJ0gc" TargetMode="External"/><Relationship Id="rId4" Type="http://schemas.openxmlformats.org/officeDocument/2006/relationships/hyperlink" Target="https://portside.org/2020-04-12/scholar-pandemics-and-inequality-peers-americas-futu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89C5-0C73-4E73-82C3-7D692CAECC90}"/>
              </a:ext>
            </a:extLst>
          </p:cNvPr>
          <p:cNvSpPr>
            <a:spLocks noGrp="1"/>
          </p:cNvSpPr>
          <p:nvPr>
            <p:ph type="ctrTitle"/>
          </p:nvPr>
        </p:nvSpPr>
        <p:spPr/>
        <p:txBody>
          <a:bodyPr>
            <a:normAutofit fontScale="90000"/>
          </a:bodyPr>
          <a:lstStyle/>
          <a:p>
            <a:r>
              <a:rPr lang="en-US" dirty="0"/>
              <a:t>BUBONIC AND CORONA VIRUS PANDEMICS.</a:t>
            </a:r>
          </a:p>
        </p:txBody>
      </p:sp>
      <p:sp>
        <p:nvSpPr>
          <p:cNvPr id="3" name="Subtitle 2">
            <a:extLst>
              <a:ext uri="{FF2B5EF4-FFF2-40B4-BE49-F238E27FC236}">
                <a16:creationId xmlns:a16="http://schemas.microsoft.com/office/drawing/2014/main" id="{5FCE59FB-9238-42B9-A992-4932ED4F61DE}"/>
              </a:ext>
            </a:extLst>
          </p:cNvPr>
          <p:cNvSpPr>
            <a:spLocks noGrp="1"/>
          </p:cNvSpPr>
          <p:nvPr>
            <p:ph type="subTitle" idx="1"/>
          </p:nvPr>
        </p:nvSpPr>
        <p:spPr/>
        <p:txBody>
          <a:bodyPr/>
          <a:lstStyle/>
          <a:p>
            <a:r>
              <a:rPr lang="en-US" dirty="0"/>
              <a:t>STUDY OF HOW THE PAST AFFECTS THE PRESNT</a:t>
            </a:r>
          </a:p>
        </p:txBody>
      </p:sp>
    </p:spTree>
    <p:extLst>
      <p:ext uri="{BB962C8B-B14F-4D97-AF65-F5344CB8AC3E}">
        <p14:creationId xmlns:p14="http://schemas.microsoft.com/office/powerpoint/2010/main" val="720981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2B513-9A9B-42FF-B8B7-57EBFC1EE3E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010D57D-3275-4708-AD4B-8DD3C1C00F74}"/>
              </a:ext>
            </a:extLst>
          </p:cNvPr>
          <p:cNvSpPr>
            <a:spLocks noGrp="1"/>
          </p:cNvSpPr>
          <p:nvPr>
            <p:ph idx="1"/>
          </p:nvPr>
        </p:nvSpPr>
        <p:spPr/>
        <p:txBody>
          <a:bodyPr/>
          <a:lstStyle/>
          <a:p>
            <a:r>
              <a:rPr lang="en-US" dirty="0"/>
              <a:t>Bubonic plague resulted into death of half the population in Europe.</a:t>
            </a:r>
          </a:p>
          <a:p>
            <a:r>
              <a:rPr lang="en-US" dirty="0"/>
              <a:t>It was considered as one of fulfillment of vision of apocalypse due to its death effect.</a:t>
            </a:r>
          </a:p>
          <a:p>
            <a:r>
              <a:rPr lang="en-US" dirty="0"/>
              <a:t>Began from Mongolia empire spreading through sea to Sicily and parts of the world.</a:t>
            </a:r>
          </a:p>
          <a:p>
            <a:r>
              <a:rPr lang="en-US" dirty="0"/>
              <a:t>Was considered as God’s punishment for the people sins.</a:t>
            </a:r>
          </a:p>
          <a:p>
            <a:r>
              <a:rPr lang="en-US" dirty="0"/>
              <a:t>Contributed to economic and political revolution.</a:t>
            </a:r>
          </a:p>
        </p:txBody>
      </p:sp>
    </p:spTree>
    <p:extLst>
      <p:ext uri="{BB962C8B-B14F-4D97-AF65-F5344CB8AC3E}">
        <p14:creationId xmlns:p14="http://schemas.microsoft.com/office/powerpoint/2010/main" val="3748968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7352-3559-4BA9-858B-1531FF2FB0B2}"/>
              </a:ext>
            </a:extLst>
          </p:cNvPr>
          <p:cNvSpPr>
            <a:spLocks noGrp="1"/>
          </p:cNvSpPr>
          <p:nvPr>
            <p:ph type="title"/>
          </p:nvPr>
        </p:nvSpPr>
        <p:spPr/>
        <p:txBody>
          <a:bodyPr/>
          <a:lstStyle/>
          <a:p>
            <a:r>
              <a:rPr lang="en-US" dirty="0"/>
              <a:t>Social political structure.</a:t>
            </a:r>
          </a:p>
        </p:txBody>
      </p:sp>
      <p:sp>
        <p:nvSpPr>
          <p:cNvPr id="3" name="Content Placeholder 2">
            <a:extLst>
              <a:ext uri="{FF2B5EF4-FFF2-40B4-BE49-F238E27FC236}">
                <a16:creationId xmlns:a16="http://schemas.microsoft.com/office/drawing/2014/main" id="{71BDC3C9-1659-4BE8-B94B-E6E9E0D1ABDA}"/>
              </a:ext>
            </a:extLst>
          </p:cNvPr>
          <p:cNvSpPr>
            <a:spLocks noGrp="1"/>
          </p:cNvSpPr>
          <p:nvPr>
            <p:ph idx="1"/>
          </p:nvPr>
        </p:nvSpPr>
        <p:spPr/>
        <p:txBody>
          <a:bodyPr>
            <a:normAutofit/>
          </a:bodyPr>
          <a:lstStyle/>
          <a:p>
            <a:r>
              <a:rPr lang="en-US" dirty="0"/>
              <a:t>Feudalism became very common in the European countries and promoted social stratification.</a:t>
            </a:r>
          </a:p>
          <a:p>
            <a:r>
              <a:rPr lang="en-US" dirty="0"/>
              <a:t>Empire expansion through conquering other states.</a:t>
            </a:r>
          </a:p>
          <a:p>
            <a:r>
              <a:rPr lang="en-US" dirty="0"/>
              <a:t>Political collaboration between states, England and an empire in </a:t>
            </a:r>
            <a:r>
              <a:rPr lang="en-US" dirty="0" err="1"/>
              <a:t>spain</a:t>
            </a:r>
            <a:r>
              <a:rPr lang="en-US" dirty="0"/>
              <a:t> through marriage.</a:t>
            </a:r>
          </a:p>
          <a:p>
            <a:r>
              <a:rPr lang="en-US" dirty="0"/>
              <a:t>Breakdown of church influence in Rome as cases of corruption and immorality risen among the priests.</a:t>
            </a:r>
          </a:p>
          <a:p>
            <a:r>
              <a:rPr lang="en-US" dirty="0"/>
              <a:t>Civilization in Europe.</a:t>
            </a:r>
          </a:p>
        </p:txBody>
      </p:sp>
    </p:spTree>
    <p:extLst>
      <p:ext uri="{BB962C8B-B14F-4D97-AF65-F5344CB8AC3E}">
        <p14:creationId xmlns:p14="http://schemas.microsoft.com/office/powerpoint/2010/main" val="2984657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78A3-EEE5-4F82-97D6-CED3909198A8}"/>
              </a:ext>
            </a:extLst>
          </p:cNvPr>
          <p:cNvSpPr>
            <a:spLocks noGrp="1"/>
          </p:cNvSpPr>
          <p:nvPr>
            <p:ph type="title"/>
          </p:nvPr>
        </p:nvSpPr>
        <p:spPr/>
        <p:txBody>
          <a:bodyPr/>
          <a:lstStyle/>
          <a:p>
            <a:r>
              <a:rPr lang="en-US" dirty="0"/>
              <a:t>Economic structure.</a:t>
            </a:r>
          </a:p>
        </p:txBody>
      </p:sp>
      <p:sp>
        <p:nvSpPr>
          <p:cNvPr id="3" name="Content Placeholder 2">
            <a:extLst>
              <a:ext uri="{FF2B5EF4-FFF2-40B4-BE49-F238E27FC236}">
                <a16:creationId xmlns:a16="http://schemas.microsoft.com/office/drawing/2014/main" id="{83BD3B38-9A12-4283-8BA5-2F6E1069EA5D}"/>
              </a:ext>
            </a:extLst>
          </p:cNvPr>
          <p:cNvSpPr>
            <a:spLocks noGrp="1"/>
          </p:cNvSpPr>
          <p:nvPr>
            <p:ph idx="1"/>
          </p:nvPr>
        </p:nvSpPr>
        <p:spPr/>
        <p:txBody>
          <a:bodyPr>
            <a:normAutofit lnSpcReduction="10000"/>
          </a:bodyPr>
          <a:lstStyle/>
          <a:p>
            <a:r>
              <a:rPr lang="en-US" dirty="0"/>
              <a:t>Industrialization promoting change in climate patterns and famine.</a:t>
            </a:r>
          </a:p>
          <a:p>
            <a:r>
              <a:rPr lang="en-US" dirty="0"/>
              <a:t>Increased participation in trade among many countries including Mongolia trading with other nations in Europe.</a:t>
            </a:r>
          </a:p>
          <a:p>
            <a:r>
              <a:rPr lang="en-US" dirty="0"/>
              <a:t>Decrease in labor value due to feudalism and control of the rich upon poor.</a:t>
            </a:r>
          </a:p>
          <a:p>
            <a:r>
              <a:rPr lang="en-US" dirty="0"/>
              <a:t>Economic prosperity was the trend before the outbreak of the virus.</a:t>
            </a:r>
          </a:p>
          <a:p>
            <a:r>
              <a:rPr lang="en-US" dirty="0"/>
              <a:t>Globalization has facilitated spread of corona virus today.</a:t>
            </a:r>
          </a:p>
          <a:p>
            <a:r>
              <a:rPr lang="en-US" dirty="0"/>
              <a:t>Environmental pollution due to poor disposal of carcinogens and other disease causing agents.</a:t>
            </a:r>
          </a:p>
        </p:txBody>
      </p:sp>
    </p:spTree>
    <p:extLst>
      <p:ext uri="{BB962C8B-B14F-4D97-AF65-F5344CB8AC3E}">
        <p14:creationId xmlns:p14="http://schemas.microsoft.com/office/powerpoint/2010/main" val="3617629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B728E-E6EA-41CC-BF66-05D55628C40C}"/>
              </a:ext>
            </a:extLst>
          </p:cNvPr>
          <p:cNvSpPr>
            <a:spLocks noGrp="1"/>
          </p:cNvSpPr>
          <p:nvPr>
            <p:ph type="title"/>
          </p:nvPr>
        </p:nvSpPr>
        <p:spPr/>
        <p:txBody>
          <a:bodyPr/>
          <a:lstStyle/>
          <a:p>
            <a:r>
              <a:rPr lang="en-US" dirty="0"/>
              <a:t>Globalization and sustainability of life.</a:t>
            </a:r>
          </a:p>
        </p:txBody>
      </p:sp>
      <p:sp>
        <p:nvSpPr>
          <p:cNvPr id="3" name="Content Placeholder 2">
            <a:extLst>
              <a:ext uri="{FF2B5EF4-FFF2-40B4-BE49-F238E27FC236}">
                <a16:creationId xmlns:a16="http://schemas.microsoft.com/office/drawing/2014/main" id="{9E42E13F-9519-4CC1-9172-7E4E4F496FE6}"/>
              </a:ext>
            </a:extLst>
          </p:cNvPr>
          <p:cNvSpPr>
            <a:spLocks noGrp="1"/>
          </p:cNvSpPr>
          <p:nvPr>
            <p:ph idx="1"/>
          </p:nvPr>
        </p:nvSpPr>
        <p:spPr/>
        <p:txBody>
          <a:bodyPr>
            <a:normAutofit fontScale="92500" lnSpcReduction="10000"/>
          </a:bodyPr>
          <a:lstStyle/>
          <a:p>
            <a:r>
              <a:rPr lang="en-US" dirty="0"/>
              <a:t>Technology poses a threat to the environment, through radioactivity exposing organisms to mutation.</a:t>
            </a:r>
          </a:p>
          <a:p>
            <a:r>
              <a:rPr lang="en-US" dirty="0"/>
              <a:t>Trade and commerce has increased human contact that has enabled easy spread of the corona virus.</a:t>
            </a:r>
          </a:p>
          <a:p>
            <a:r>
              <a:rPr lang="en-US" dirty="0"/>
              <a:t>Capitalism has promoted rise of drug monopolies and companies exposing humans to carcinogens in their waste disposal.</a:t>
            </a:r>
          </a:p>
          <a:p>
            <a:r>
              <a:rPr lang="en-US" dirty="0"/>
              <a:t>Economic war and exhaustion of resources have reduced ability of poor countries to withstand global pandemics.</a:t>
            </a:r>
          </a:p>
          <a:p>
            <a:r>
              <a:rPr lang="en-US" dirty="0"/>
              <a:t>Genetically modified organism continues to pose risk to both animal and plants life.</a:t>
            </a:r>
          </a:p>
        </p:txBody>
      </p:sp>
    </p:spTree>
    <p:extLst>
      <p:ext uri="{BB962C8B-B14F-4D97-AF65-F5344CB8AC3E}">
        <p14:creationId xmlns:p14="http://schemas.microsoft.com/office/powerpoint/2010/main" val="1438387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D1F4-CEB7-4636-8AED-060ACFA61741}"/>
              </a:ext>
            </a:extLst>
          </p:cNvPr>
          <p:cNvSpPr>
            <a:spLocks noGrp="1"/>
          </p:cNvSpPr>
          <p:nvPr>
            <p:ph type="title"/>
          </p:nvPr>
        </p:nvSpPr>
        <p:spPr/>
        <p:txBody>
          <a:bodyPr/>
          <a:lstStyle/>
          <a:p>
            <a:r>
              <a:rPr lang="en-US" dirty="0"/>
              <a:t>Mongol empire and its impact in Europe.</a:t>
            </a:r>
          </a:p>
        </p:txBody>
      </p:sp>
      <p:sp>
        <p:nvSpPr>
          <p:cNvPr id="3" name="Content Placeholder 2">
            <a:extLst>
              <a:ext uri="{FF2B5EF4-FFF2-40B4-BE49-F238E27FC236}">
                <a16:creationId xmlns:a16="http://schemas.microsoft.com/office/drawing/2014/main" id="{93F5E47B-D721-461E-BE8E-9271A82C5B20}"/>
              </a:ext>
            </a:extLst>
          </p:cNvPr>
          <p:cNvSpPr>
            <a:spLocks noGrp="1"/>
          </p:cNvSpPr>
          <p:nvPr>
            <p:ph idx="1"/>
          </p:nvPr>
        </p:nvSpPr>
        <p:spPr/>
        <p:txBody>
          <a:bodyPr>
            <a:normAutofit fontScale="92500" lnSpcReduction="20000"/>
          </a:bodyPr>
          <a:lstStyle/>
          <a:p>
            <a:r>
              <a:rPr lang="en-US" dirty="0"/>
              <a:t>Mongolia had extended its empire in Asia and continued to dominate by conquering other nations.</a:t>
            </a:r>
          </a:p>
          <a:p>
            <a:r>
              <a:rPr lang="en-US" dirty="0"/>
              <a:t>Mongolia was leading participant in trade, decided to conquer neighbors to take control of all trade routes.</a:t>
            </a:r>
          </a:p>
          <a:p>
            <a:r>
              <a:rPr lang="en-US" dirty="0"/>
              <a:t>Bubonic virus impact began in Mongolia, to Sicily through ships in the sea that were used in trade to Europe.</a:t>
            </a:r>
          </a:p>
          <a:p>
            <a:r>
              <a:rPr lang="en-US" dirty="0"/>
              <a:t>Corona virus originated in Wuhan, city in china and then spread to other parts of the world.</a:t>
            </a:r>
          </a:p>
          <a:p>
            <a:r>
              <a:rPr lang="en-US" dirty="0"/>
              <a:t>Movement of goods and services through trade just like in 1400 facilitates spread of this virus, this time faster due to modern technology,</a:t>
            </a:r>
          </a:p>
          <a:p>
            <a:endParaRPr lang="en-US" dirty="0"/>
          </a:p>
        </p:txBody>
      </p:sp>
    </p:spTree>
    <p:extLst>
      <p:ext uri="{BB962C8B-B14F-4D97-AF65-F5344CB8AC3E}">
        <p14:creationId xmlns:p14="http://schemas.microsoft.com/office/powerpoint/2010/main" val="918327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DB0A8-9091-4C01-B29F-C436D95581BC}"/>
              </a:ext>
            </a:extLst>
          </p:cNvPr>
          <p:cNvSpPr>
            <a:spLocks noGrp="1"/>
          </p:cNvSpPr>
          <p:nvPr>
            <p:ph type="title"/>
          </p:nvPr>
        </p:nvSpPr>
        <p:spPr/>
        <p:txBody>
          <a:bodyPr/>
          <a:lstStyle/>
          <a:p>
            <a:r>
              <a:rPr lang="en-US" dirty="0"/>
              <a:t>Spread of bubonic virus and corona virus.</a:t>
            </a:r>
          </a:p>
        </p:txBody>
      </p:sp>
      <p:pic>
        <p:nvPicPr>
          <p:cNvPr id="4" name="Content Placeholder 3">
            <a:extLst>
              <a:ext uri="{FF2B5EF4-FFF2-40B4-BE49-F238E27FC236}">
                <a16:creationId xmlns:a16="http://schemas.microsoft.com/office/drawing/2014/main" id="{51192926-A7B5-40CA-85F1-4E31F4AB50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1679" y="1801562"/>
            <a:ext cx="4750368" cy="4351338"/>
          </a:xfrm>
          <a:prstGeom prst="rect">
            <a:avLst/>
          </a:prstGeom>
        </p:spPr>
      </p:pic>
      <p:pic>
        <p:nvPicPr>
          <p:cNvPr id="6" name="Picture 5">
            <a:extLst>
              <a:ext uri="{FF2B5EF4-FFF2-40B4-BE49-F238E27FC236}">
                <a16:creationId xmlns:a16="http://schemas.microsoft.com/office/drawing/2014/main" id="{D67588A0-738A-43E7-9321-4564FC94E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5448" y="2189747"/>
            <a:ext cx="5666873" cy="3777915"/>
          </a:xfrm>
          <a:prstGeom prst="rect">
            <a:avLst/>
          </a:prstGeom>
        </p:spPr>
      </p:pic>
    </p:spTree>
    <p:extLst>
      <p:ext uri="{BB962C8B-B14F-4D97-AF65-F5344CB8AC3E}">
        <p14:creationId xmlns:p14="http://schemas.microsoft.com/office/powerpoint/2010/main" val="2039266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7784-D57F-442A-8D84-72B7BFA8552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0E996E7-9D10-4FB4-837A-6207DF87C6EB}"/>
              </a:ext>
            </a:extLst>
          </p:cNvPr>
          <p:cNvSpPr>
            <a:spLocks noGrp="1"/>
          </p:cNvSpPr>
          <p:nvPr>
            <p:ph idx="1"/>
          </p:nvPr>
        </p:nvSpPr>
        <p:spPr/>
        <p:txBody>
          <a:bodyPr>
            <a:normAutofit fontScale="85000" lnSpcReduction="10000"/>
          </a:bodyPr>
          <a:lstStyle/>
          <a:p>
            <a:r>
              <a:rPr lang="en-US" dirty="0">
                <a:hlinkClick r:id="rId2"/>
              </a:rPr>
              <a:t>https://www.thesun.co.uk/wp-content/uploads/2020/04/ac-graphic-map-coronavirus-spread-in-europe-1-APRIL-1730.jpg</a:t>
            </a:r>
            <a:endParaRPr lang="en-US" dirty="0"/>
          </a:p>
          <a:p>
            <a:pPr marL="0" marR="0" indent="457200">
              <a:lnSpc>
                <a:spcPct val="200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https://mronline.org/2020/04/07/mike-davis-on-pandemics-super-capitalism-and-the-struggles-of-tomorrow/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https://portside.org/2020-04-12/scholar-pandemics-and-inequality-peers-americas-future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https://youtu.be/Yb1CcvqJ0gc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https://youtu.be/q1-xhoJQLHU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7139479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76</TotalTime>
  <Words>882</Words>
  <Application>Microsoft Office PowerPoint</Application>
  <PresentationFormat>Widescreen</PresentationFormat>
  <Paragraphs>50</Paragraphs>
  <Slides>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Gill Sans MT</vt:lpstr>
      <vt:lpstr>Times New Roman</vt:lpstr>
      <vt:lpstr>Gallery</vt:lpstr>
      <vt:lpstr>BUBONIC AND CORONA VIRUS PANDEMICS.</vt:lpstr>
      <vt:lpstr>Introduction.</vt:lpstr>
      <vt:lpstr>Social political structure.</vt:lpstr>
      <vt:lpstr>Economic structure.</vt:lpstr>
      <vt:lpstr>Globalization and sustainability of life.</vt:lpstr>
      <vt:lpstr>Mongol empire and its impact in Europe.</vt:lpstr>
      <vt:lpstr>Spread of bubonic virus and corona virus.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BUBONIC AND CORONA VIRUS PANDEMICS.</dc:title>
  <dc:creator>kanyi</dc:creator>
  <cp:lastModifiedBy>hp</cp:lastModifiedBy>
  <cp:revision>10</cp:revision>
  <dcterms:created xsi:type="dcterms:W3CDTF">2020-06-26T05:14:27Z</dcterms:created>
  <dcterms:modified xsi:type="dcterms:W3CDTF">2020-06-26T14:17:28Z</dcterms:modified>
</cp:coreProperties>
</file>